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308" r:id="rId4"/>
    <p:sldId id="287" r:id="rId5"/>
    <p:sldId id="300" r:id="rId6"/>
    <p:sldId id="298" r:id="rId7"/>
    <p:sldId id="273" r:id="rId8"/>
    <p:sldId id="275" r:id="rId9"/>
    <p:sldId id="301" r:id="rId10"/>
    <p:sldId id="302" r:id="rId11"/>
    <p:sldId id="280" r:id="rId12"/>
    <p:sldId id="303" r:id="rId13"/>
    <p:sldId id="282" r:id="rId14"/>
    <p:sldId id="304" r:id="rId15"/>
    <p:sldId id="284" r:id="rId16"/>
    <p:sldId id="306" r:id="rId17"/>
    <p:sldId id="295" r:id="rId18"/>
    <p:sldId id="307" r:id="rId19"/>
    <p:sldId id="299" r:id="rId20"/>
    <p:sldId id="297" r:id="rId21"/>
    <p:sldId id="263" r:id="rId22"/>
    <p:sldId id="264" r:id="rId23"/>
    <p:sldId id="272" r:id="rId24"/>
    <p:sldId id="309" r:id="rId25"/>
    <p:sldId id="31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>
        <p:scale>
          <a:sx n="50" d="100"/>
          <a:sy n="50" d="100"/>
        </p:scale>
        <p:origin x="-139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26C8C-3A9C-4B65-BF6F-2F8F70893601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EA42F-8D5B-446A-AC26-7491ACAB3C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Fuentes</a:t>
            </a:r>
            <a:r>
              <a:rPr lang="es-ES" baseline="0" dirty="0" smtClean="0"/>
              <a:t> muy débiles no sólo implica lejanas sino también débiles intrínsecamente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A42F-8D5B-446A-AC26-7491ACAB3C0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Explicar el 13+4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A42F-8D5B-446A-AC26-7491ACAB3C0C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Kennicut</a:t>
            </a:r>
            <a:r>
              <a:rPr lang="es-ES" dirty="0" smtClean="0"/>
              <a:t>: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A42F-8D5B-446A-AC26-7491ACAB3C0C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54BDBB-BFA3-427C-8E2A-21CC956F2538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0A4FDD4-A9AD-4DB9-86BB-043E6F14B7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0"/>
            <a:ext cx="9429784" cy="500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898656"/>
            <a:ext cx="8077200" cy="1673352"/>
          </a:xfrm>
        </p:spPr>
        <p:txBody>
          <a:bodyPr>
            <a:normAutofit/>
          </a:bodyPr>
          <a:lstStyle/>
          <a:p>
            <a:r>
              <a:rPr lang="es-ES" dirty="0" smtClean="0"/>
              <a:t>Deconvolución de datos fotométricos SHARDS y IRAC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3286706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/>
              <a:t>Aplicación al estudio de LAEs a z&gt;5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550606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Naím Ramírez Olivencia</a:t>
            </a:r>
          </a:p>
          <a:p>
            <a:r>
              <a:rPr lang="es-ES" sz="2400" dirty="0" smtClean="0"/>
              <a:t>Supervisor: Pablo Pérez González</a:t>
            </a:r>
          </a:p>
          <a:p>
            <a:pPr algn="r"/>
            <a:r>
              <a:rPr lang="es-ES" sz="2400" dirty="0" smtClean="0"/>
              <a:t>Trabajo Fin de Máster de 24 créditos</a:t>
            </a:r>
            <a:endParaRPr lang="es-ES" sz="24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093" y="416636"/>
            <a:ext cx="9564877" cy="68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2285984" y="1428736"/>
            <a:ext cx="64294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4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r"/>
            <a:r>
              <a:rPr lang="es-ES" sz="4000" b="1" dirty="0" smtClean="0">
                <a:solidFill>
                  <a:schemeClr val="bg1"/>
                </a:solidFill>
                <a:latin typeface="Arial Narrow" pitchFamily="34" charset="0"/>
              </a:rPr>
              <a:t>Deconvolución de datos fotométricos SHARDS y IRAC: </a:t>
            </a:r>
            <a:r>
              <a:rPr lang="es-ES" sz="3200" b="1" i="1" dirty="0" smtClean="0">
                <a:solidFill>
                  <a:schemeClr val="bg1"/>
                </a:solidFill>
                <a:latin typeface="Arial Narrow" pitchFamily="34" charset="0"/>
              </a:rPr>
              <a:t>aplicación al estudio de LAEs a z&gt;5</a:t>
            </a:r>
            <a:endParaRPr lang="es-ES" sz="32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10800000">
            <a:off x="1785918" y="3786189"/>
            <a:ext cx="72152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10" descr="http://blog.isdfundacion.org/wp-content/uploads/2013/05/UCM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06" y="142876"/>
            <a:ext cx="1000108" cy="1000108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1142976" y="285728"/>
            <a:ext cx="5072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Arial Narrow" pitchFamily="34" charset="0"/>
              </a:rPr>
              <a:t>Trabajo Fin de Máster 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 Narrow" pitchFamily="34" charset="0"/>
              </a:rPr>
              <a:t>24 créditos ECTS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 Narrow" pitchFamily="34" charset="0"/>
              </a:rPr>
              <a:t>Universidad Complutense de Madrid</a:t>
            </a:r>
            <a:endParaRPr lang="es-E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428992" y="3643314"/>
            <a:ext cx="56436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2400" b="1" dirty="0" smtClean="0">
              <a:solidFill>
                <a:srgbClr val="FF9933"/>
              </a:solidFill>
              <a:latin typeface="Arial Narrow" pitchFamily="34" charset="0"/>
            </a:endParaRPr>
          </a:p>
          <a:p>
            <a:pPr algn="r"/>
            <a:endParaRPr lang="es-ES" sz="2400" b="1" dirty="0" smtClean="0">
              <a:solidFill>
                <a:srgbClr val="FF9933"/>
              </a:solidFill>
              <a:latin typeface="Arial Narrow" pitchFamily="34" charset="0"/>
            </a:endParaRPr>
          </a:p>
          <a:p>
            <a:pPr algn="r"/>
            <a:r>
              <a:rPr lang="es-ES" sz="3200" b="1" dirty="0" smtClean="0">
                <a:solidFill>
                  <a:srgbClr val="FF9933"/>
                </a:solidFill>
                <a:latin typeface="Arial Narrow" pitchFamily="34" charset="0"/>
              </a:rPr>
              <a:t>Alumno: Naím Ramírez Olivencia</a:t>
            </a:r>
          </a:p>
          <a:p>
            <a:pPr algn="r"/>
            <a:r>
              <a:rPr lang="es-ES" sz="2400" b="1" dirty="0" smtClean="0">
                <a:solidFill>
                  <a:srgbClr val="FF9933"/>
                </a:solidFill>
                <a:latin typeface="Arial Narrow" pitchFamily="34" charset="0"/>
              </a:rPr>
              <a:t>Supervisor: Pablo G. Pérez González</a:t>
            </a:r>
            <a:endParaRPr lang="es-ES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0" name="19 Conector recto"/>
          <p:cNvCxnSpPr/>
          <p:nvPr/>
        </p:nvCxnSpPr>
        <p:spPr>
          <a:xfrm rot="10800000">
            <a:off x="357158" y="1285860"/>
            <a:ext cx="857256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7429520" y="714356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Arial Narrow" pitchFamily="34" charset="0"/>
              </a:rPr>
              <a:t>Madrid 26/09/2013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857884" y="4857760"/>
            <a:ext cx="3143272" cy="135732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4" name="3 Imagen" descr="HR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0" y="2571744"/>
            <a:ext cx="1621858" cy="1071712"/>
          </a:xfrm>
          <a:prstGeom prst="rect">
            <a:avLst/>
          </a:prstGeom>
        </p:spPr>
      </p:pic>
      <p:pic>
        <p:nvPicPr>
          <p:cNvPr id="5" name="4 Imagen" descr="LR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42" y="1495269"/>
            <a:ext cx="1619476" cy="10764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14282" y="15001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255960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LRI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7224" y="3118964"/>
            <a:ext cx="135732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1050" dirty="0" smtClean="0"/>
              <a:t>Mismo sistema de coordenadas WCS.</a:t>
            </a:r>
            <a:endParaRPr lang="es-ES" sz="1050" dirty="0"/>
          </a:p>
        </p:txBody>
      </p:sp>
      <p:sp>
        <p:nvSpPr>
          <p:cNvPr id="9" name="8 Flecha derecha"/>
          <p:cNvSpPr/>
          <p:nvPr/>
        </p:nvSpPr>
        <p:spPr>
          <a:xfrm>
            <a:off x="2000232" y="2500306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rot="5400000">
            <a:off x="7143768" y="4071942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429388" y="1928802"/>
            <a:ext cx="2000264" cy="1500198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143240" y="4857760"/>
            <a:ext cx="1857388" cy="135732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285720" y="4786322"/>
            <a:ext cx="1857388" cy="1428760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5500694" y="257174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10800000">
            <a:off x="5143504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 rot="10800000">
            <a:off x="2428860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357950" y="207167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Convolución</a:t>
            </a:r>
            <a:r>
              <a:rPr lang="es-ES" sz="2400" dirty="0" smtClean="0"/>
              <a:t> de la HRI con la PSF de la LRI</a:t>
            </a:r>
            <a:endParaRPr lang="es-ES" sz="2400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879966"/>
            <a:ext cx="1643074" cy="14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714518"/>
            <a:ext cx="6486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50016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85" y="1714488"/>
            <a:ext cx="64865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652566" y="2152640"/>
            <a:ext cx="234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 </a:t>
            </a:r>
            <a:r>
              <a:rPr lang="es-ES" b="1" dirty="0" err="1" smtClean="0">
                <a:solidFill>
                  <a:srgbClr val="00B0F0"/>
                </a:solidFill>
              </a:rPr>
              <a:t>convolucionada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857884" y="4857760"/>
            <a:ext cx="3143272" cy="135732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4" name="3 Imagen" descr="HR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0" y="2571744"/>
            <a:ext cx="1621858" cy="1071712"/>
          </a:xfrm>
          <a:prstGeom prst="rect">
            <a:avLst/>
          </a:prstGeom>
        </p:spPr>
      </p:pic>
      <p:pic>
        <p:nvPicPr>
          <p:cNvPr id="5" name="4 Imagen" descr="LR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42" y="1495269"/>
            <a:ext cx="1619476" cy="10764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14282" y="15001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255960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LRI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7224" y="3118964"/>
            <a:ext cx="135732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1050" dirty="0" smtClean="0"/>
              <a:t>Mismo sistema de coordenadas WCS.</a:t>
            </a:r>
            <a:endParaRPr lang="es-ES" sz="1050" dirty="0"/>
          </a:p>
        </p:txBody>
      </p:sp>
      <p:sp>
        <p:nvSpPr>
          <p:cNvPr id="9" name="8 Flecha derecha"/>
          <p:cNvSpPr/>
          <p:nvPr/>
        </p:nvSpPr>
        <p:spPr>
          <a:xfrm>
            <a:off x="2000232" y="2500306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929322" y="5286388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Mapa de segmentación</a:t>
            </a:r>
            <a:endParaRPr lang="es-ES" sz="2400" dirty="0"/>
          </a:p>
        </p:txBody>
      </p:sp>
      <p:sp>
        <p:nvSpPr>
          <p:cNvPr id="14" name="13 Flecha derecha"/>
          <p:cNvSpPr/>
          <p:nvPr/>
        </p:nvSpPr>
        <p:spPr>
          <a:xfrm rot="5400000">
            <a:off x="7143768" y="4071942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143240" y="4857760"/>
            <a:ext cx="1857388" cy="135732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285720" y="4786322"/>
            <a:ext cx="1857388" cy="1428760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5500694" y="257174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10800000">
            <a:off x="5143504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 rot="10800000">
            <a:off x="2428860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145" y="1569238"/>
            <a:ext cx="1621631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5145" y="2640808"/>
            <a:ext cx="1621631" cy="107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CuadroTexto"/>
          <p:cNvSpPr txBox="1"/>
          <p:nvPr/>
        </p:nvSpPr>
        <p:spPr>
          <a:xfrm>
            <a:off x="6643702" y="264080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 </a:t>
            </a:r>
            <a:r>
              <a:rPr lang="es-ES" b="1" dirty="0" err="1" smtClean="0">
                <a:solidFill>
                  <a:srgbClr val="00B0F0"/>
                </a:solidFill>
              </a:rPr>
              <a:t>convolucionada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736583" y="156923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879966"/>
            <a:ext cx="1643074" cy="14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2214554"/>
            <a:ext cx="302035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Conector recto"/>
          <p:cNvCxnSpPr/>
          <p:nvPr/>
        </p:nvCxnSpPr>
        <p:spPr>
          <a:xfrm rot="10800000" flipV="1">
            <a:off x="1357290" y="2714620"/>
            <a:ext cx="475514" cy="2808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92" y="2641306"/>
            <a:ext cx="4373522" cy="114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6" name="5 Imagen" descr="LRI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214818"/>
            <a:ext cx="3016626" cy="2005169"/>
          </a:xfrm>
          <a:prstGeom prst="rect">
            <a:avLst/>
          </a:prstGeo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3849" y="4583124"/>
            <a:ext cx="4680117" cy="134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714348" y="157161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 </a:t>
            </a:r>
            <a:r>
              <a:rPr lang="es-ES" b="1" dirty="0" err="1" smtClean="0">
                <a:solidFill>
                  <a:srgbClr val="00B0F0"/>
                </a:solidFill>
              </a:rPr>
              <a:t>convolucionada</a:t>
            </a:r>
            <a:r>
              <a:rPr lang="es-ES" b="1" dirty="0" smtClean="0">
                <a:solidFill>
                  <a:srgbClr val="00B0F0"/>
                </a:solidFill>
              </a:rPr>
              <a:t> 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4348" y="621508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LRI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2357422" y="3857628"/>
            <a:ext cx="428628" cy="2857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10800000" flipV="1">
            <a:off x="2381974" y="5862797"/>
            <a:ext cx="475514" cy="2808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10800000" flipV="1">
            <a:off x="714348" y="5500702"/>
            <a:ext cx="475514" cy="2808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0800000" flipV="1">
            <a:off x="1357290" y="4714884"/>
            <a:ext cx="475514" cy="2808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0800000" flipV="1">
            <a:off x="714348" y="3500438"/>
            <a:ext cx="475514" cy="2808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18 Igual que"/>
          <p:cNvSpPr/>
          <p:nvPr/>
        </p:nvSpPr>
        <p:spPr>
          <a:xfrm>
            <a:off x="4500562" y="2285992"/>
            <a:ext cx="428628" cy="428628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 rot="16200000">
            <a:off x="7322363" y="2178835"/>
            <a:ext cx="500066" cy="28575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 rot="5400000">
            <a:off x="5822165" y="2178835"/>
            <a:ext cx="500066" cy="28575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00174"/>
            <a:ext cx="93583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26 Imagen" descr="HRI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042" y="1857364"/>
            <a:ext cx="6486066" cy="4285947"/>
          </a:xfrm>
          <a:prstGeom prst="rect">
            <a:avLst/>
          </a:prstGeom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1785926"/>
            <a:ext cx="6357982" cy="442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4" name="3 Imagen" descr="HR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0" y="2571744"/>
            <a:ext cx="1621858" cy="1071712"/>
          </a:xfrm>
          <a:prstGeom prst="rect">
            <a:avLst/>
          </a:prstGeom>
        </p:spPr>
      </p:pic>
      <p:pic>
        <p:nvPicPr>
          <p:cNvPr id="5" name="4 Imagen" descr="LR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42" y="1495269"/>
            <a:ext cx="1619476" cy="10764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14282" y="15001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255960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LRI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7224" y="3118964"/>
            <a:ext cx="135732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1050" dirty="0" smtClean="0"/>
              <a:t>Mismo sistema de coordenadas WCS.</a:t>
            </a:r>
            <a:endParaRPr lang="es-ES" sz="1050" dirty="0"/>
          </a:p>
        </p:txBody>
      </p:sp>
      <p:sp>
        <p:nvSpPr>
          <p:cNvPr id="9" name="8 Flecha derecha"/>
          <p:cNvSpPr/>
          <p:nvPr/>
        </p:nvSpPr>
        <p:spPr>
          <a:xfrm>
            <a:off x="2000232" y="2500306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rot="5400000">
            <a:off x="7286644" y="392906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143240" y="4857760"/>
            <a:ext cx="1857388" cy="135732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285720" y="4786322"/>
            <a:ext cx="1857388" cy="1428760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5500694" y="257174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10800000">
            <a:off x="5143504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 rot="10800000">
            <a:off x="2428860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145" y="1569238"/>
            <a:ext cx="1621631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5145" y="2640808"/>
            <a:ext cx="1621631" cy="107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CuadroTexto"/>
          <p:cNvSpPr txBox="1"/>
          <p:nvPr/>
        </p:nvSpPr>
        <p:spPr>
          <a:xfrm>
            <a:off x="6643702" y="264080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 </a:t>
            </a:r>
            <a:r>
              <a:rPr lang="es-ES" b="1" dirty="0" err="1" smtClean="0">
                <a:solidFill>
                  <a:srgbClr val="00B0F0"/>
                </a:solidFill>
              </a:rPr>
              <a:t>convolucionada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736583" y="156923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572008"/>
            <a:ext cx="3143240" cy="188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32 CuadroTexto"/>
          <p:cNvSpPr txBox="1"/>
          <p:nvPr/>
        </p:nvSpPr>
        <p:spPr>
          <a:xfrm>
            <a:off x="3357554" y="528638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Residuos</a:t>
            </a:r>
            <a:endParaRPr lang="es-ES" sz="2800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1879966"/>
            <a:ext cx="1643074" cy="14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RI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32000"/>
            <a:ext cx="6429420" cy="427367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643042" y="192880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B0F0"/>
                </a:solidFill>
              </a:rPr>
              <a:t>LRI</a:t>
            </a:r>
            <a:endParaRPr lang="es-ES" sz="2400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429420" cy="42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1643042" y="192880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B0F0"/>
                </a:solidFill>
              </a:rPr>
              <a:t>HRI </a:t>
            </a:r>
            <a:r>
              <a:rPr lang="es-ES" sz="2400" dirty="0" err="1" smtClean="0">
                <a:solidFill>
                  <a:srgbClr val="00B0F0"/>
                </a:solidFill>
              </a:rPr>
              <a:t>convolucionada</a:t>
            </a:r>
            <a:endParaRPr lang="es-ES" sz="2400" dirty="0">
              <a:solidFill>
                <a:srgbClr val="00B0F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714488"/>
            <a:ext cx="6477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571604" y="192880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B0F0"/>
                </a:solidFill>
              </a:rPr>
              <a:t>Imagen residual</a:t>
            </a:r>
            <a:endParaRPr lang="es-ES" sz="2400" dirty="0">
              <a:solidFill>
                <a:srgbClr val="00B0F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13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4" name="3 Imagen" descr="HR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0" y="2571744"/>
            <a:ext cx="1621858" cy="1071712"/>
          </a:xfrm>
          <a:prstGeom prst="rect">
            <a:avLst/>
          </a:prstGeom>
        </p:spPr>
      </p:pic>
      <p:pic>
        <p:nvPicPr>
          <p:cNvPr id="5" name="4 Imagen" descr="LR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42" y="1495269"/>
            <a:ext cx="1619476" cy="10764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14282" y="15001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255960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LRI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7224" y="3118964"/>
            <a:ext cx="135732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1050" dirty="0" smtClean="0"/>
              <a:t>Mismo sistema de coordenadas WCS.</a:t>
            </a:r>
            <a:endParaRPr lang="es-ES" sz="1050" dirty="0"/>
          </a:p>
        </p:txBody>
      </p:sp>
      <p:sp>
        <p:nvSpPr>
          <p:cNvPr id="9" name="8 Flecha derecha"/>
          <p:cNvSpPr/>
          <p:nvPr/>
        </p:nvSpPr>
        <p:spPr>
          <a:xfrm>
            <a:off x="2000232" y="2500306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rot="5400000">
            <a:off x="7286644" y="392906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285720" y="4786322"/>
            <a:ext cx="1857388" cy="1428760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5500694" y="257174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10800000">
            <a:off x="5143504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 rot="10800000">
            <a:off x="2428860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14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145" y="1569238"/>
            <a:ext cx="1621631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5145" y="2640808"/>
            <a:ext cx="1621631" cy="107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CuadroTexto"/>
          <p:cNvSpPr txBox="1"/>
          <p:nvPr/>
        </p:nvSpPr>
        <p:spPr>
          <a:xfrm>
            <a:off x="6643702" y="264080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 </a:t>
            </a:r>
            <a:r>
              <a:rPr lang="es-ES" b="1" dirty="0" err="1" smtClean="0">
                <a:solidFill>
                  <a:srgbClr val="00B0F0"/>
                </a:solidFill>
              </a:rPr>
              <a:t>convolucionada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736583" y="156923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572008"/>
            <a:ext cx="3143240" cy="188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1879966"/>
            <a:ext cx="1643074" cy="14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8966" y="4929198"/>
            <a:ext cx="1943100" cy="128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CuadroTexto"/>
          <p:cNvSpPr txBox="1"/>
          <p:nvPr/>
        </p:nvSpPr>
        <p:spPr>
          <a:xfrm>
            <a:off x="714348" y="528638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/>
              <a:t>Dance</a:t>
            </a:r>
            <a:endParaRPr lang="es-E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2413"/>
            <a:ext cx="5923016" cy="392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785918" y="221455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B0F0"/>
                </a:solidFill>
              </a:rPr>
              <a:t>Imagen residual (sin aplicar dance)</a:t>
            </a:r>
            <a:endParaRPr lang="es-ES" sz="2400" dirty="0">
              <a:solidFill>
                <a:srgbClr val="00B0F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35842" name="Picture 2" descr="E:\TFM\Trabajo\PhDtemplateLATEX\Español\d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995482"/>
            <a:ext cx="5595620" cy="400528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785918" y="221455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B0F0"/>
                </a:solidFill>
              </a:rPr>
              <a:t>Imagen residual (después de aplicar dance)</a:t>
            </a:r>
            <a:endParaRPr lang="es-ES" sz="2400" dirty="0">
              <a:solidFill>
                <a:srgbClr val="00B0F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15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4" name="3 Imagen" descr="HR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0" y="2571744"/>
            <a:ext cx="1621858" cy="1071712"/>
          </a:xfrm>
          <a:prstGeom prst="rect">
            <a:avLst/>
          </a:prstGeom>
        </p:spPr>
      </p:pic>
      <p:pic>
        <p:nvPicPr>
          <p:cNvPr id="5" name="4 Imagen" descr="LR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42" y="1495269"/>
            <a:ext cx="1619476" cy="10764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14282" y="15001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255960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LRI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7224" y="3118964"/>
            <a:ext cx="135732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1050" dirty="0" smtClean="0"/>
              <a:t>Mismo sistema de coordenadas WCS.</a:t>
            </a:r>
            <a:endParaRPr lang="es-ES" sz="1050" dirty="0"/>
          </a:p>
        </p:txBody>
      </p:sp>
      <p:sp>
        <p:nvSpPr>
          <p:cNvPr id="9" name="8 Flecha derecha"/>
          <p:cNvSpPr/>
          <p:nvPr/>
        </p:nvSpPr>
        <p:spPr>
          <a:xfrm>
            <a:off x="2000232" y="2500306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rot="5400000">
            <a:off x="7286644" y="392906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5500694" y="257174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10800000">
            <a:off x="5143504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 rot="10800000">
            <a:off x="2428860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16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145" y="1569238"/>
            <a:ext cx="1621631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5145" y="2640808"/>
            <a:ext cx="1621631" cy="107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CuadroTexto"/>
          <p:cNvSpPr txBox="1"/>
          <p:nvPr/>
        </p:nvSpPr>
        <p:spPr>
          <a:xfrm>
            <a:off x="6643702" y="264080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 </a:t>
            </a:r>
            <a:r>
              <a:rPr lang="es-ES" b="1" dirty="0" err="1" smtClean="0">
                <a:solidFill>
                  <a:srgbClr val="00B0F0"/>
                </a:solidFill>
              </a:rPr>
              <a:t>convolucionada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736583" y="156923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572008"/>
            <a:ext cx="3143240" cy="188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1879966"/>
            <a:ext cx="1643074" cy="14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8966" y="4929198"/>
            <a:ext cx="1943100" cy="128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 descr="E:\TFM\Trabajo\PhDtemplateLATEX\Español\danc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4890340"/>
            <a:ext cx="1857388" cy="1329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323" y="1714488"/>
            <a:ext cx="702570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17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Para fuentes débiles la </a:t>
            </a:r>
            <a:r>
              <a:rPr lang="es-ES" dirty="0" err="1" smtClean="0"/>
              <a:t>espectroscopía</a:t>
            </a:r>
            <a:r>
              <a:rPr lang="es-ES" dirty="0" smtClean="0"/>
              <a:t> alcanza su límite y para obtener imágenes es mucho más eficiente la </a:t>
            </a:r>
            <a:r>
              <a:rPr lang="es-ES" b="1" dirty="0" smtClean="0"/>
              <a:t>fotometría</a:t>
            </a:r>
            <a:r>
              <a:rPr lang="es-ES" dirty="0" smtClean="0"/>
              <a:t>.</a:t>
            </a:r>
          </a:p>
          <a:p>
            <a:r>
              <a:rPr lang="es-ES" dirty="0" smtClean="0"/>
              <a:t>Las </a:t>
            </a:r>
            <a:r>
              <a:rPr lang="es-ES" dirty="0" smtClean="0"/>
              <a:t>imágenes tomadas por un telescopio pueden sufrir alteraciones con respecto a la fuente original:</a:t>
            </a:r>
          </a:p>
          <a:p>
            <a:pPr lvl="1"/>
            <a:r>
              <a:rPr lang="es-ES" dirty="0" smtClean="0"/>
              <a:t>Telescopios en tierra: </a:t>
            </a:r>
            <a:r>
              <a:rPr lang="es-ES" b="1" dirty="0" err="1" smtClean="0"/>
              <a:t>seeing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Telescopios espaciales: </a:t>
            </a:r>
            <a:r>
              <a:rPr lang="es-ES" b="1" dirty="0" smtClean="0"/>
              <a:t>difracción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Produce pérdida de información de las fuentes:</a:t>
            </a:r>
          </a:p>
          <a:p>
            <a:pPr lvl="1"/>
            <a:r>
              <a:rPr lang="es-ES" dirty="0" smtClean="0"/>
              <a:t>Dilución de la señal y confusión  con el fondo.</a:t>
            </a:r>
          </a:p>
          <a:p>
            <a:pPr lvl="1"/>
            <a:r>
              <a:rPr lang="es-ES" dirty="0" smtClean="0"/>
              <a:t>Mezcla de flujos en fuentes superpuestas.</a:t>
            </a:r>
          </a:p>
          <a:p>
            <a:pPr lvl="1">
              <a:buNone/>
            </a:pP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71736" y="1988098"/>
            <a:ext cx="45005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PSF (Point Spread </a:t>
            </a:r>
            <a:r>
              <a:rPr lang="es-ES" sz="2800" b="1" dirty="0" err="1" smtClean="0"/>
              <a:t>Function</a:t>
            </a:r>
            <a:r>
              <a:rPr lang="es-ES" sz="2800" b="1" dirty="0" smtClean="0"/>
              <a:t>)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8" name="Picture 4" descr="Archivo:Convolution Illustrat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428868"/>
            <a:ext cx="4500594" cy="4107925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Aplicación </a:t>
            </a:r>
            <a:r>
              <a:rPr lang="es-ES" dirty="0" smtClean="0"/>
              <a:t>al estudio de </a:t>
            </a:r>
            <a:r>
              <a:rPr lang="es-ES" dirty="0" err="1" smtClean="0"/>
              <a:t>LAEs</a:t>
            </a:r>
            <a:r>
              <a:rPr lang="es-ES" dirty="0" smtClean="0"/>
              <a:t> en una muestra de </a:t>
            </a:r>
            <a:r>
              <a:rPr lang="es-ES" b="1" dirty="0" smtClean="0"/>
              <a:t>i-band </a:t>
            </a:r>
            <a:r>
              <a:rPr lang="es-ES" b="1" dirty="0" err="1" smtClean="0"/>
              <a:t>dropouts</a:t>
            </a:r>
            <a:r>
              <a:rPr lang="es-ES" b="1" dirty="0" smtClean="0"/>
              <a:t> </a:t>
            </a:r>
            <a:r>
              <a:rPr lang="es-ES" dirty="0" smtClean="0"/>
              <a:t>realizada por </a:t>
            </a:r>
            <a:r>
              <a:rPr lang="es-ES" dirty="0" err="1" smtClean="0"/>
              <a:t>Yan</a:t>
            </a:r>
            <a:r>
              <a:rPr lang="es-ES" dirty="0" smtClean="0"/>
              <a:t> et al. (2003</a:t>
            </a:r>
            <a:r>
              <a:rPr lang="es-ES" dirty="0" smtClean="0"/>
              <a:t>) en el campo </a:t>
            </a:r>
            <a:r>
              <a:rPr lang="es-ES" dirty="0" smtClean="0"/>
              <a:t>GOODS-N</a:t>
            </a:r>
            <a:r>
              <a:rPr lang="es-ES" b="1" dirty="0" smtClean="0"/>
              <a:t> </a:t>
            </a:r>
            <a:r>
              <a:rPr lang="es-ES" dirty="0" smtClean="0"/>
              <a:t>por ACS/HST.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Datos fotométricos en el óptico (500nm-950nm) por </a:t>
            </a:r>
            <a:r>
              <a:rPr lang="es-ES" b="1" dirty="0" smtClean="0"/>
              <a:t>SHARDS</a:t>
            </a:r>
            <a:r>
              <a:rPr lang="es-ES" dirty="0" smtClean="0"/>
              <a:t> y en el </a:t>
            </a:r>
            <a:r>
              <a:rPr lang="es-ES" dirty="0" err="1" smtClean="0"/>
              <a:t>mIR</a:t>
            </a:r>
            <a:r>
              <a:rPr lang="es-ES" dirty="0" smtClean="0"/>
              <a:t> </a:t>
            </a:r>
            <a:r>
              <a:rPr lang="es-ES" dirty="0" smtClean="0"/>
              <a:t>(3.6 y 4.5 µm) por ch1 y ch2 de </a:t>
            </a:r>
            <a:r>
              <a:rPr lang="es-ES" b="1" dirty="0" smtClean="0"/>
              <a:t>IRAC/</a:t>
            </a:r>
            <a:r>
              <a:rPr lang="es-ES" b="1" dirty="0" err="1" smtClean="0"/>
              <a:t>Spitzer</a:t>
            </a:r>
            <a:r>
              <a:rPr lang="es-ES" dirty="0" smtClean="0"/>
              <a:t>.</a:t>
            </a:r>
          </a:p>
        </p:txBody>
      </p:sp>
      <p:pic>
        <p:nvPicPr>
          <p:cNvPr id="9" name="8 Imagen" descr="idropout_withoutfilt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857364"/>
            <a:ext cx="6947896" cy="4622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pic>
        <p:nvPicPr>
          <p:cNvPr id="7" name="6 Imagen" descr="idropo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857364"/>
            <a:ext cx="6946533" cy="4621493"/>
          </a:xfrm>
          <a:prstGeom prst="rect">
            <a:avLst/>
          </a:prstGeom>
        </p:spPr>
      </p:pic>
      <p:pic>
        <p:nvPicPr>
          <p:cNvPr id="8" name="7 Imagen" descr="esp172_filter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3000" contrast="100000"/>
          </a:blip>
          <a:stretch>
            <a:fillRect/>
          </a:stretch>
        </p:blipFill>
        <p:spPr>
          <a:xfrm>
            <a:off x="5143504" y="2143116"/>
            <a:ext cx="2071702" cy="414340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000760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Fan et al. 2000</a:t>
            </a:r>
            <a:endParaRPr lang="es-ES" i="1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664" y="2421183"/>
            <a:ext cx="4476914" cy="11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Imagen" descr="esp1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666628"/>
            <a:ext cx="4148819" cy="29056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428868"/>
            <a:ext cx="5576105" cy="390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Resultados: esp172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Confirmada espectroscópicamente (z=5.63):</a:t>
            </a:r>
          </a:p>
          <a:p>
            <a:endParaRPr lang="es-E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19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3286116" y="3643314"/>
          <a:ext cx="2928958" cy="1474720"/>
        </p:xfrm>
        <a:graphic>
          <a:graphicData uri="http://schemas.openxmlformats.org/presentationml/2006/ole">
            <p:oleObj spid="_x0000_s3073" name="Ecuación" r:id="rId7" imgW="181584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Dos muestras de galaxias más probables: tres bandas contiguas a </a:t>
            </a:r>
            <a:r>
              <a:rPr lang="es-ES" b="1" dirty="0" smtClean="0"/>
              <a:t>cualquier SNR </a:t>
            </a:r>
            <a:r>
              <a:rPr lang="es-ES" dirty="0" smtClean="0"/>
              <a:t>y detecciones en una o varias bandas a </a:t>
            </a:r>
            <a:r>
              <a:rPr lang="es-ES" b="1" dirty="0" smtClean="0"/>
              <a:t>más de 5</a:t>
            </a:r>
            <a:r>
              <a:rPr lang="el-GR" b="1" dirty="0" smtClean="0"/>
              <a:t>σ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Criterios de selección:</a:t>
            </a:r>
          </a:p>
          <a:p>
            <a:pPr lvl="1"/>
            <a:r>
              <a:rPr lang="es-ES" dirty="0" smtClean="0"/>
              <a:t>Break de Lyman.</a:t>
            </a:r>
          </a:p>
          <a:p>
            <a:pPr lvl="1"/>
            <a:r>
              <a:rPr lang="es-ES" dirty="0" smtClean="0"/>
              <a:t>Línea de emisión de Lyman Alpha.</a:t>
            </a:r>
          </a:p>
          <a:p>
            <a:pPr lvl="1"/>
            <a:r>
              <a:rPr lang="es-ES" dirty="0" smtClean="0"/>
              <a:t>Confirmación con medidas de redshift en </a:t>
            </a:r>
            <a:r>
              <a:rPr lang="es-ES" dirty="0" err="1" smtClean="0"/>
              <a:t>Rainbow</a:t>
            </a:r>
            <a:r>
              <a:rPr lang="es-ES" dirty="0" smtClean="0"/>
              <a:t> </a:t>
            </a:r>
            <a:r>
              <a:rPr lang="es-ES" dirty="0" err="1" smtClean="0"/>
              <a:t>Navigator</a:t>
            </a:r>
            <a:r>
              <a:rPr lang="es-ES" dirty="0" smtClean="0"/>
              <a:t>.</a:t>
            </a:r>
          </a:p>
          <a:p>
            <a:r>
              <a:rPr lang="es-ES" dirty="0" smtClean="0"/>
              <a:t>Un total de </a:t>
            </a:r>
            <a:r>
              <a:rPr lang="es-ES" dirty="0" smtClean="0"/>
              <a:t>1</a:t>
            </a:r>
            <a:r>
              <a:rPr lang="es-ES" b="1" dirty="0" smtClean="0"/>
              <a:t>7</a:t>
            </a:r>
            <a:r>
              <a:rPr lang="es-ES" dirty="0" smtClean="0"/>
              <a:t> </a:t>
            </a:r>
            <a:r>
              <a:rPr lang="es-ES" dirty="0" smtClean="0"/>
              <a:t>galaxias candidatas a LAE.</a:t>
            </a:r>
          </a:p>
          <a:p>
            <a:pPr lvl="1"/>
            <a:r>
              <a:rPr lang="es-ES" dirty="0" smtClean="0"/>
              <a:t>Redshift:  5.34-6.04</a:t>
            </a:r>
          </a:p>
          <a:p>
            <a:pPr lvl="1"/>
            <a:r>
              <a:rPr lang="es-ES" dirty="0" smtClean="0"/>
              <a:t>Luminosidad </a:t>
            </a:r>
            <a:r>
              <a:rPr lang="es-ES" dirty="0" err="1" smtClean="0"/>
              <a:t>Ly</a:t>
            </a:r>
            <a:r>
              <a:rPr lang="el-GR" dirty="0" smtClean="0"/>
              <a:t>α</a:t>
            </a:r>
            <a:r>
              <a:rPr lang="es-ES" dirty="0" smtClean="0"/>
              <a:t>:   </a:t>
            </a:r>
            <a:r>
              <a:rPr lang="es-ES" dirty="0" smtClean="0"/>
              <a:t>1 </a:t>
            </a:r>
            <a:r>
              <a:rPr lang="es-ES" dirty="0" smtClean="0"/>
              <a:t>·10</a:t>
            </a:r>
            <a:r>
              <a:rPr lang="es-ES" baseline="30000" dirty="0" smtClean="0"/>
              <a:t>42</a:t>
            </a:r>
            <a:r>
              <a:rPr lang="es-ES" dirty="0" smtClean="0"/>
              <a:t> erg/s  -  </a:t>
            </a:r>
            <a:r>
              <a:rPr lang="es-ES" dirty="0" smtClean="0"/>
              <a:t>8</a:t>
            </a:r>
            <a:r>
              <a:rPr lang="es-ES" dirty="0" smtClean="0"/>
              <a:t>·10</a:t>
            </a:r>
            <a:r>
              <a:rPr lang="es-ES" baseline="30000" dirty="0" smtClean="0"/>
              <a:t>44</a:t>
            </a:r>
            <a:r>
              <a:rPr lang="es-ES" dirty="0" smtClean="0"/>
              <a:t> </a:t>
            </a:r>
            <a:r>
              <a:rPr lang="es-ES" dirty="0" smtClean="0"/>
              <a:t>erg/s</a:t>
            </a:r>
          </a:p>
          <a:p>
            <a:pPr lvl="1"/>
            <a:r>
              <a:rPr lang="es-ES" dirty="0" smtClean="0"/>
              <a:t>Masa:  </a:t>
            </a:r>
            <a:r>
              <a:rPr lang="es-ES" dirty="0" smtClean="0"/>
              <a:t>2</a:t>
            </a:r>
            <a:r>
              <a:rPr lang="es-ES" dirty="0" smtClean="0"/>
              <a:t>·10</a:t>
            </a:r>
            <a:r>
              <a:rPr lang="es-ES" baseline="30000" dirty="0" smtClean="0"/>
              <a:t>8</a:t>
            </a:r>
            <a:r>
              <a:rPr lang="es-ES" dirty="0" smtClean="0"/>
              <a:t> </a:t>
            </a:r>
            <a:r>
              <a:rPr lang="es-ES" dirty="0" smtClean="0"/>
              <a:t>M</a:t>
            </a:r>
            <a:r>
              <a:rPr lang="es-ES" baseline="-25000" dirty="0" smtClean="0"/>
              <a:t>☉</a:t>
            </a:r>
            <a:r>
              <a:rPr lang="es-ES" dirty="0" smtClean="0"/>
              <a:t> -  </a:t>
            </a:r>
            <a:r>
              <a:rPr lang="es-ES" dirty="0" smtClean="0"/>
              <a:t>4</a:t>
            </a:r>
            <a:r>
              <a:rPr lang="es-ES" dirty="0" smtClean="0"/>
              <a:t>·10</a:t>
            </a:r>
            <a:r>
              <a:rPr lang="es-ES" baseline="30000" dirty="0" smtClean="0"/>
              <a:t>10</a:t>
            </a:r>
            <a:r>
              <a:rPr lang="es-ES" dirty="0" smtClean="0"/>
              <a:t> </a:t>
            </a:r>
            <a:r>
              <a:rPr lang="es-ES" dirty="0" smtClean="0"/>
              <a:t>M</a:t>
            </a:r>
            <a:r>
              <a:rPr lang="es-ES" baseline="-25000" dirty="0" smtClean="0"/>
              <a:t>☉</a:t>
            </a:r>
            <a:endParaRPr lang="es-ES" dirty="0" smtClean="0"/>
          </a:p>
          <a:p>
            <a:pPr lvl="1"/>
            <a:r>
              <a:rPr lang="es-ES" dirty="0" smtClean="0"/>
              <a:t>SFR: </a:t>
            </a:r>
            <a:r>
              <a:rPr lang="es-ES" dirty="0" smtClean="0"/>
              <a:t>5</a:t>
            </a:r>
            <a:r>
              <a:rPr lang="es-ES" dirty="0" smtClean="0"/>
              <a:t> </a:t>
            </a:r>
            <a:r>
              <a:rPr lang="es-ES" dirty="0" smtClean="0"/>
              <a:t>M</a:t>
            </a:r>
            <a:r>
              <a:rPr lang="es-ES" baseline="-25000" dirty="0" smtClean="0"/>
              <a:t>☉</a:t>
            </a:r>
            <a:r>
              <a:rPr lang="es-ES" dirty="0" smtClean="0"/>
              <a:t>/</a:t>
            </a:r>
            <a:r>
              <a:rPr lang="es-ES" dirty="0" err="1" smtClean="0"/>
              <a:t>yr</a:t>
            </a:r>
            <a:r>
              <a:rPr lang="es-ES" dirty="0" smtClean="0"/>
              <a:t>  -  </a:t>
            </a:r>
            <a:r>
              <a:rPr lang="es-ES" dirty="0" smtClean="0"/>
              <a:t>800 </a:t>
            </a:r>
            <a:r>
              <a:rPr lang="es-ES" dirty="0" smtClean="0"/>
              <a:t>M</a:t>
            </a:r>
            <a:r>
              <a:rPr lang="es-ES" baseline="-25000" dirty="0" smtClean="0"/>
              <a:t>☉</a:t>
            </a:r>
            <a:r>
              <a:rPr lang="es-ES" dirty="0" smtClean="0"/>
              <a:t>/</a:t>
            </a:r>
            <a:r>
              <a:rPr lang="es-ES" dirty="0" err="1" smtClean="0"/>
              <a:t>yr</a:t>
            </a:r>
            <a:endParaRPr lang="es-ES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33222" indent="-514350">
              <a:buFont typeface="+mj-lt"/>
              <a:buAutoNum type="alphaLcParenR"/>
            </a:pPr>
            <a:r>
              <a:rPr lang="es-ES" dirty="0" smtClean="0"/>
              <a:t>Se ha utilizado el programa TFIT para </a:t>
            </a:r>
            <a:r>
              <a:rPr lang="es-ES" b="1" dirty="0" err="1" smtClean="0"/>
              <a:t>deconvolucionar</a:t>
            </a:r>
            <a:r>
              <a:rPr lang="es-ES" dirty="0" smtClean="0"/>
              <a:t> </a:t>
            </a:r>
            <a:r>
              <a:rPr lang="es-ES" dirty="0" err="1" smtClean="0"/>
              <a:t>LRIs</a:t>
            </a:r>
            <a:r>
              <a:rPr lang="es-ES" dirty="0" smtClean="0"/>
              <a:t>.</a:t>
            </a:r>
          </a:p>
          <a:p>
            <a:pPr marL="633222" indent="-514350">
              <a:buFont typeface="+mj-lt"/>
              <a:buAutoNum type="alphaLcParenR"/>
            </a:pPr>
            <a:r>
              <a:rPr lang="es-ES" dirty="0" smtClean="0"/>
              <a:t>Estas imágenes han sido obtenidas con </a:t>
            </a:r>
            <a:r>
              <a:rPr lang="es-ES" b="1" dirty="0" smtClean="0"/>
              <a:t>SHARDS,</a:t>
            </a:r>
            <a:r>
              <a:rPr lang="es-ES" dirty="0" smtClean="0"/>
              <a:t> afectadas por </a:t>
            </a:r>
            <a:r>
              <a:rPr lang="es-ES" dirty="0" err="1" smtClean="0"/>
              <a:t>seeing</a:t>
            </a:r>
            <a:r>
              <a:rPr lang="es-ES" dirty="0" smtClean="0"/>
              <a:t>, y con </a:t>
            </a:r>
            <a:r>
              <a:rPr lang="es-ES" b="1" dirty="0" smtClean="0"/>
              <a:t>IRAC/</a:t>
            </a:r>
            <a:r>
              <a:rPr lang="es-ES" b="1" dirty="0" err="1" smtClean="0"/>
              <a:t>Spitzer</a:t>
            </a:r>
            <a:r>
              <a:rPr lang="es-ES" dirty="0" smtClean="0"/>
              <a:t>, afectadas de difracción. La HRI ha sido obtenida gracias a </a:t>
            </a:r>
            <a:r>
              <a:rPr lang="es-ES" b="1" dirty="0" smtClean="0"/>
              <a:t>WFC3/HST</a:t>
            </a:r>
            <a:r>
              <a:rPr lang="es-ES" dirty="0" smtClean="0"/>
              <a:t> con alta resolución.</a:t>
            </a:r>
          </a:p>
          <a:p>
            <a:pPr marL="633222" indent="-514350">
              <a:buFont typeface="+mj-lt"/>
              <a:buAutoNum type="alphaLcParenR"/>
            </a:pPr>
            <a:r>
              <a:rPr lang="es-ES" dirty="0" smtClean="0"/>
              <a:t>A través de esta </a:t>
            </a:r>
            <a:r>
              <a:rPr lang="es-ES" dirty="0" err="1" smtClean="0"/>
              <a:t>deconvolución</a:t>
            </a:r>
            <a:r>
              <a:rPr lang="es-ES" dirty="0" smtClean="0"/>
              <a:t> se han analizado objetos muy débiles que habían sido catalogados anteriormente como </a:t>
            </a:r>
            <a:r>
              <a:rPr lang="es-ES" b="1" dirty="0" smtClean="0"/>
              <a:t>i-band </a:t>
            </a:r>
            <a:r>
              <a:rPr lang="es-ES" b="1" dirty="0" err="1" smtClean="0"/>
              <a:t>dropouts</a:t>
            </a:r>
            <a:r>
              <a:rPr lang="es-ES" dirty="0" smtClean="0"/>
              <a:t>.</a:t>
            </a:r>
          </a:p>
          <a:p>
            <a:pPr marL="633222" indent="-514350">
              <a:buFont typeface="+mj-lt"/>
              <a:buAutoNum type="alphaLcParenR"/>
            </a:pPr>
            <a:r>
              <a:rPr lang="es-ES" dirty="0" smtClean="0"/>
              <a:t>Con los criterios de selección adecuados se ha </a:t>
            </a:r>
            <a:r>
              <a:rPr lang="es-ES" dirty="0" err="1" smtClean="0"/>
              <a:t>construído</a:t>
            </a:r>
            <a:r>
              <a:rPr lang="es-ES" dirty="0" smtClean="0"/>
              <a:t> una </a:t>
            </a:r>
            <a:r>
              <a:rPr lang="es-ES" b="1" dirty="0" smtClean="0"/>
              <a:t>lista final </a:t>
            </a:r>
            <a:r>
              <a:rPr lang="es-ES" dirty="0" smtClean="0"/>
              <a:t>de candidatos a </a:t>
            </a:r>
            <a:r>
              <a:rPr lang="es-ES" dirty="0" err="1" smtClean="0"/>
              <a:t>LAEs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21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32415"/>
            <a:ext cx="8229600" cy="4625609"/>
          </a:xfrm>
        </p:spPr>
        <p:txBody>
          <a:bodyPr>
            <a:normAutofit/>
          </a:bodyPr>
          <a:lstStyle/>
          <a:p>
            <a:r>
              <a:rPr lang="es-ES" dirty="0" smtClean="0"/>
              <a:t>Se ha demostrado que TFIT utiliza un algoritmo de </a:t>
            </a:r>
            <a:r>
              <a:rPr lang="es-ES" b="1" dirty="0" err="1" smtClean="0"/>
              <a:t>deconvolución</a:t>
            </a:r>
            <a:r>
              <a:rPr lang="es-ES" b="1" dirty="0" smtClean="0"/>
              <a:t> eficiente</a:t>
            </a:r>
            <a:r>
              <a:rPr lang="es-ES" dirty="0" smtClean="0"/>
              <a:t>, ya que recupera flujos de </a:t>
            </a:r>
            <a:r>
              <a:rPr lang="es-ES" b="1" dirty="0" smtClean="0"/>
              <a:t>objetos muy débiles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La lista final contiene </a:t>
            </a:r>
            <a:r>
              <a:rPr lang="es-ES" b="1" dirty="0" smtClean="0"/>
              <a:t>17 candidatos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Los resultados de los parámetros obtenidos para esos candidatos </a:t>
            </a:r>
            <a:r>
              <a:rPr lang="es-ES" b="1" dirty="0" smtClean="0"/>
              <a:t>concuerdan</a:t>
            </a:r>
            <a:r>
              <a:rPr lang="es-ES" dirty="0" smtClean="0"/>
              <a:t> para </a:t>
            </a:r>
            <a:r>
              <a:rPr lang="es-ES" dirty="0" err="1" smtClean="0"/>
              <a:t>LAEs</a:t>
            </a:r>
            <a:r>
              <a:rPr lang="es-ES" dirty="0" smtClean="0"/>
              <a:t> estudiadas por otros autores.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22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938" name="Picture 2" descr="http://mygalaxies.s3.amazonaws.com/sl6txv_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429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Existen diversos métodos y algoritmos para tratar la </a:t>
            </a:r>
            <a:r>
              <a:rPr lang="es-ES" dirty="0" err="1" smtClean="0"/>
              <a:t>deconvolución</a:t>
            </a:r>
            <a:r>
              <a:rPr lang="es-ES" dirty="0" smtClean="0"/>
              <a:t>. En este trabajo se hace uso de un programa: </a:t>
            </a:r>
            <a:r>
              <a:rPr lang="es-ES" b="1" dirty="0" smtClean="0"/>
              <a:t>TFIT</a:t>
            </a:r>
            <a:r>
              <a:rPr lang="es-ES" dirty="0" smtClean="0"/>
              <a:t> (</a:t>
            </a:r>
            <a:r>
              <a:rPr lang="es-ES" dirty="0" err="1" smtClean="0"/>
              <a:t>Laidler</a:t>
            </a:r>
            <a:r>
              <a:rPr lang="es-ES" dirty="0" smtClean="0"/>
              <a:t> et al. 2007).</a:t>
            </a:r>
          </a:p>
          <a:p>
            <a:r>
              <a:rPr lang="es-ES" dirty="0" smtClean="0"/>
              <a:t>Utiliza imágenes de alta resolución (</a:t>
            </a:r>
            <a:r>
              <a:rPr lang="es-ES" b="1" dirty="0" smtClean="0"/>
              <a:t>HRI</a:t>
            </a:r>
            <a:r>
              <a:rPr lang="es-ES" dirty="0" smtClean="0"/>
              <a:t>) para recuperar el flujo perdido de fuentes en la imagen de baja resolución (</a:t>
            </a:r>
            <a:r>
              <a:rPr lang="es-ES" b="1" dirty="0" smtClean="0"/>
              <a:t>LRI</a:t>
            </a:r>
            <a:r>
              <a:rPr lang="es-ES" dirty="0" smtClean="0"/>
              <a:t>).</a:t>
            </a:r>
          </a:p>
          <a:p>
            <a:pPr lvl="1"/>
            <a:r>
              <a:rPr lang="es-ES" dirty="0" smtClean="0"/>
              <a:t>HRI: WFC3/HST.</a:t>
            </a:r>
          </a:p>
          <a:p>
            <a:pPr lvl="1"/>
            <a:r>
              <a:rPr lang="es-ES" dirty="0" smtClean="0"/>
              <a:t>LRI: SHARDS (OSIRIS/GTC) y IRAC/</a:t>
            </a:r>
            <a:r>
              <a:rPr lang="es-ES" dirty="0" err="1" smtClean="0"/>
              <a:t>Spitzer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b="1" dirty="0" err="1" smtClean="0"/>
              <a:t>Deconvolución</a:t>
            </a:r>
            <a:r>
              <a:rPr lang="es-ES" dirty="0" smtClean="0"/>
              <a:t> de datos fotométricos  </a:t>
            </a:r>
            <a:r>
              <a:rPr lang="es-ES" dirty="0" err="1" smtClean="0"/>
              <a:t>ultraprofundos</a:t>
            </a:r>
            <a:r>
              <a:rPr lang="es-ES" dirty="0" smtClean="0"/>
              <a:t> desde tierra en el óptico (SHARDS) y desde el espacio en el MIR (IRAC) a través del programa TFIT.</a:t>
            </a:r>
          </a:p>
          <a:p>
            <a:endParaRPr lang="es-ES" dirty="0" smtClean="0"/>
          </a:p>
          <a:p>
            <a:r>
              <a:rPr lang="es-ES" dirty="0" smtClean="0"/>
              <a:t>Utilizar fotometría resultante para estudiar muestra de </a:t>
            </a:r>
            <a:r>
              <a:rPr lang="es-ES" dirty="0" smtClean="0"/>
              <a:t>i-band </a:t>
            </a:r>
            <a:r>
              <a:rPr lang="es-ES" dirty="0" err="1" smtClean="0"/>
              <a:t>droupouts</a:t>
            </a:r>
            <a:r>
              <a:rPr lang="es-ES" dirty="0" smtClean="0"/>
              <a:t> </a:t>
            </a:r>
            <a:r>
              <a:rPr lang="es-ES" dirty="0" smtClean="0"/>
              <a:t>de </a:t>
            </a:r>
            <a:r>
              <a:rPr lang="es-ES" dirty="0" err="1" smtClean="0"/>
              <a:t>Yan</a:t>
            </a:r>
            <a:r>
              <a:rPr lang="es-ES" dirty="0" smtClean="0"/>
              <a:t> et al. (2003) y construir una </a:t>
            </a:r>
            <a:r>
              <a:rPr lang="es-ES" b="1" dirty="0" smtClean="0"/>
              <a:t>lista de candidatos a Lyman Alpha </a:t>
            </a:r>
            <a:r>
              <a:rPr lang="es-ES" b="1" dirty="0" err="1" smtClean="0"/>
              <a:t>Emitters</a:t>
            </a:r>
            <a:r>
              <a:rPr lang="es-ES" dirty="0" smtClean="0"/>
              <a:t> (</a:t>
            </a:r>
            <a:r>
              <a:rPr lang="es-ES" dirty="0" err="1" smtClean="0"/>
              <a:t>LAEs</a:t>
            </a:r>
            <a:r>
              <a:rPr lang="es-ES" dirty="0" smtClean="0"/>
              <a:t>) a un z&gt;5 .</a:t>
            </a:r>
            <a:endParaRPr lang="es-ES" dirty="0" smtClean="0"/>
          </a:p>
          <a:p>
            <a:endParaRPr lang="es-E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HRI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857364"/>
            <a:ext cx="6486066" cy="4285947"/>
          </a:xfrm>
          <a:prstGeom prst="rect">
            <a:avLst/>
          </a:prstGeom>
        </p:spPr>
      </p:pic>
      <p:pic>
        <p:nvPicPr>
          <p:cNvPr id="10" name="9 Imagen" descr="LRI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857364"/>
            <a:ext cx="6448386" cy="428628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0016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714612" y="2786058"/>
            <a:ext cx="1071570" cy="107157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6357950" y="4857760"/>
            <a:ext cx="857256" cy="8572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50016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LRI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034" y="1942919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Ajuste de imágenes de HRI y LRI.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428596" y="1857364"/>
            <a:ext cx="1857388" cy="135732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5400000">
            <a:off x="7643834" y="385762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6429388" y="250030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215206" y="2143116"/>
            <a:ext cx="1428760" cy="100013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357554" y="1928802"/>
            <a:ext cx="3000396" cy="135732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2357422" y="2500306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71472" y="4786322"/>
            <a:ext cx="1857388" cy="1428760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3643306" y="4786322"/>
            <a:ext cx="1857388" cy="135732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786578" y="4714884"/>
            <a:ext cx="2000264" cy="1500198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/>
          <p:cNvSpPr/>
          <p:nvPr/>
        </p:nvSpPr>
        <p:spPr>
          <a:xfrm rot="10800000">
            <a:off x="5715008" y="535782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derecha"/>
          <p:cNvSpPr/>
          <p:nvPr/>
        </p:nvSpPr>
        <p:spPr>
          <a:xfrm rot="10800000">
            <a:off x="2714612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RI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857364"/>
            <a:ext cx="6448386" cy="428628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50016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LRI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6357950" y="4857760"/>
            <a:ext cx="857256" cy="8572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</a:t>
            </a:r>
            <a:r>
              <a:rPr lang="es-ES" dirty="0" err="1" smtClean="0"/>
              <a:t>conTFIT</a:t>
            </a:r>
            <a:endParaRPr lang="es-ES" dirty="0"/>
          </a:p>
        </p:txBody>
      </p:sp>
      <p:pic>
        <p:nvPicPr>
          <p:cNvPr id="4" name="3 Imagen" descr="HRI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857364"/>
            <a:ext cx="6486066" cy="428594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50016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57554" y="3500438"/>
            <a:ext cx="26432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Mismo sistema de coordenadas </a:t>
            </a:r>
            <a:r>
              <a:rPr lang="es-ES" sz="2400" dirty="0" smtClean="0"/>
              <a:t>.</a:t>
            </a:r>
            <a:endParaRPr lang="es-ES" sz="2400" dirty="0" smtClean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857884" y="4857760"/>
            <a:ext cx="3143272" cy="135732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4" name="3 Imagen" descr="HR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0" y="2571744"/>
            <a:ext cx="1621858" cy="1071712"/>
          </a:xfrm>
          <a:prstGeom prst="rect">
            <a:avLst/>
          </a:prstGeom>
        </p:spPr>
      </p:pic>
      <p:pic>
        <p:nvPicPr>
          <p:cNvPr id="5" name="4 Imagen" descr="LR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42" y="1495269"/>
            <a:ext cx="1619476" cy="10764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14282" y="15001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HRI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255960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LRI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7224" y="3118964"/>
            <a:ext cx="135732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1050" dirty="0" smtClean="0"/>
              <a:t>Mismo sistema de coordenadas </a:t>
            </a:r>
            <a:r>
              <a:rPr lang="es-ES" sz="1050" dirty="0" smtClean="0"/>
              <a:t>.</a:t>
            </a:r>
            <a:endParaRPr lang="es-ES" sz="1050" dirty="0"/>
          </a:p>
        </p:txBody>
      </p:sp>
      <p:sp>
        <p:nvSpPr>
          <p:cNvPr id="9" name="8 Flecha derecha"/>
          <p:cNvSpPr/>
          <p:nvPr/>
        </p:nvSpPr>
        <p:spPr>
          <a:xfrm>
            <a:off x="2000232" y="2500306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643306" y="2143116"/>
            <a:ext cx="1428760" cy="100013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rot="5400000">
            <a:off x="7143768" y="4071942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429388" y="1928802"/>
            <a:ext cx="2000264" cy="1500198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143240" y="4857760"/>
            <a:ext cx="1857388" cy="1357322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285720" y="4786322"/>
            <a:ext cx="1857388" cy="1428760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5500694" y="257174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10800000">
            <a:off x="5143504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 rot="10800000">
            <a:off x="2428860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786182" y="2302369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PSF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Estrellas entre 21&lt;R&lt;24 (base de datos de </a:t>
            </a:r>
            <a:r>
              <a:rPr lang="es-ES" dirty="0" err="1" smtClean="0"/>
              <a:t>Rainbow</a:t>
            </a:r>
            <a:r>
              <a:rPr lang="es-ES" dirty="0" smtClean="0"/>
              <a:t>).</a:t>
            </a:r>
          </a:p>
          <a:p>
            <a:r>
              <a:rPr lang="es-ES" dirty="0" smtClean="0"/>
              <a:t>Se eligen manualmente.</a:t>
            </a:r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con TFIT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643314"/>
            <a:ext cx="7481009" cy="2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4772" y="1643050"/>
            <a:ext cx="5497624" cy="49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95247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500562" y="2142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err="1" smtClean="0">
                <a:solidFill>
                  <a:schemeClr val="bg1"/>
                </a:solidFill>
              </a:rPr>
              <a:t>Deconvolución</a:t>
            </a:r>
            <a:r>
              <a:rPr lang="es-ES" sz="1000" i="1" dirty="0" smtClean="0">
                <a:solidFill>
                  <a:schemeClr val="bg1"/>
                </a:solidFill>
              </a:rPr>
              <a:t> de datos fotométricos SHARDS y IRAC: aplicación al estudio de </a:t>
            </a:r>
            <a:r>
              <a:rPr lang="es-ES" sz="1000" i="1" dirty="0" err="1" smtClean="0">
                <a:solidFill>
                  <a:schemeClr val="bg1"/>
                </a:solidFill>
              </a:rPr>
              <a:t>LAEs</a:t>
            </a:r>
            <a:r>
              <a:rPr lang="es-ES" sz="1000" i="1" dirty="0" smtClean="0">
                <a:solidFill>
                  <a:schemeClr val="bg1"/>
                </a:solidFill>
              </a:rPr>
              <a:t> a z&gt;5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14942" y="76376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</a:rPr>
              <a:t>Naím</a:t>
            </a:r>
            <a:r>
              <a:rPr lang="es-ES" sz="1400" dirty="0" smtClean="0">
                <a:solidFill>
                  <a:schemeClr val="bg1"/>
                </a:solidFill>
              </a:rPr>
              <a:t> Ramírez Olivencia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429652" y="6215082"/>
            <a:ext cx="64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  <a:alpha val="5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3588</TotalTime>
  <Words>1199</Words>
  <Application>Microsoft Office PowerPoint</Application>
  <PresentationFormat>Presentación en pantalla (4:3)</PresentationFormat>
  <Paragraphs>201</Paragraphs>
  <Slides>25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Módulo</vt:lpstr>
      <vt:lpstr>Ecuación</vt:lpstr>
      <vt:lpstr>Deconvolución de datos fotométricos SHARDS y IRAC</vt:lpstr>
      <vt:lpstr>Introducción</vt:lpstr>
      <vt:lpstr>Introducción</vt:lpstr>
      <vt:lpstr>Objetivos</vt:lpstr>
      <vt:lpstr>Análisis con TFIT</vt:lpstr>
      <vt:lpstr>Análisis con TFIT</vt:lpstr>
      <vt:lpstr>Análisis conTFIT</vt:lpstr>
      <vt:lpstr>Análisis con TFIT</vt:lpstr>
      <vt:lpstr>Análisis con TFIT</vt:lpstr>
      <vt:lpstr>Análisis con TFIT</vt:lpstr>
      <vt:lpstr>Análisis con TFIT</vt:lpstr>
      <vt:lpstr>Análisis con TFIT</vt:lpstr>
      <vt:lpstr>Análisis con TFIT</vt:lpstr>
      <vt:lpstr>Análisis con TFIT</vt:lpstr>
      <vt:lpstr>Análisis con TFIT</vt:lpstr>
      <vt:lpstr>Análisis con TFIT</vt:lpstr>
      <vt:lpstr>Análisis con TFIT</vt:lpstr>
      <vt:lpstr>Análisis con TFIT</vt:lpstr>
      <vt:lpstr>Análisis con TFIT</vt:lpstr>
      <vt:lpstr>Resultados</vt:lpstr>
      <vt:lpstr>Resultados: esp172</vt:lpstr>
      <vt:lpstr>Resultados</vt:lpstr>
      <vt:lpstr>Resumen</vt:lpstr>
      <vt:lpstr>Conclusiones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Deconvolución de datos fotométricos SHARDS y IRAC</dc:title>
  <dc:creator>Naím Ramírez Olivencia</dc:creator>
  <cp:lastModifiedBy>Naím Ramírez Olivencia</cp:lastModifiedBy>
  <cp:revision>285</cp:revision>
  <dcterms:created xsi:type="dcterms:W3CDTF">2013-09-19T11:23:11Z</dcterms:created>
  <dcterms:modified xsi:type="dcterms:W3CDTF">2013-09-26T00:33:05Z</dcterms:modified>
</cp:coreProperties>
</file>